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3"/>
    <p:sldId id="260" r:id="rId4"/>
    <p:sldId id="257" r:id="rId5"/>
    <p:sldId id="258" r:id="rId6"/>
    <p:sldId id="259" r:id="rId7"/>
  </p:sldIdLst>
  <p:sldSz cx="755904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1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handoutMaster" Target="handoutMasters/handoutMaster1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338236" y="1143000"/>
            <a:ext cx="2181528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/>
          <p:nvPr/>
        </p:nvSpPr>
        <p:spPr>
          <a:xfrm>
            <a:off x="531495" y="1894840"/>
            <a:ext cx="3773805" cy="288099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KNOX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Power provides one-source responsibility for the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generating system and accessories.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and its components are prototype-tested,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factory-built, and production-tested.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generator set complies with ISO 8528-5, Class G3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requirements for transient performance.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The generator set accepts rated load in one step.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The 50Hz generator set engine is certified by the Environmental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 Agency (EU or MEP) to conform to EU2、EU3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nonroad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emissions regulations.(≤560KW)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A one-year limited warranty covers all systems and components. 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600"/>
              </a:lnSpc>
              <a:spcBef>
                <a:spcPts val="200"/>
              </a:spcBef>
              <a:spcAft>
                <a:spcPts val="0"/>
              </a:spcAft>
              <a:buClrTx/>
              <a:buSzTx/>
              <a:buNone/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Two-, five-, and ten-year extended warranties are also available.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aphicFrame>
        <p:nvGraphicFramePr>
          <p:cNvPr id="8" name="table 8"/>
          <p:cNvGraphicFramePr>
            <a:graphicFrameLocks noGrp="1"/>
          </p:cNvGraphicFramePr>
          <p:nvPr/>
        </p:nvGraphicFramePr>
        <p:xfrm>
          <a:off x="589280" y="5319395"/>
          <a:ext cx="3716655" cy="2136775"/>
        </p:xfrm>
        <a:graphic>
          <a:graphicData uri="http://schemas.openxmlformats.org/drawingml/2006/table">
            <a:tbl>
              <a:tblPr/>
              <a:tblGrid>
                <a:gridCol w="2385695"/>
                <a:gridCol w="1330960"/>
              </a:tblGrid>
              <a:tr h="17716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9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6350" algn="l" rtl="0" eaLnBrk="0">
                        <a:lnSpc>
                          <a:spcPct val="8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Output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Frequency</a:t>
                      </a:r>
                      <a:r>
                        <a:rPr lang="en-US"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</a:t>
                      </a:r>
                      <a:endParaRPr lang="en-US" sz="1000" kern="0" spc="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95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50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Hz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Speed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1500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RPM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256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73000"/>
                        </a:lnSpc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Prime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 30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24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01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5715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Standby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6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33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KVA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26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KW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93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160" algn="l" rtl="0" eaLnBrk="0">
                        <a:lnSpc>
                          <a:spcPct val="82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Rated Voltage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500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230</a:t>
                      </a: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/400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9230" algn="l" rtl="0" eaLnBrk="0">
                        <a:lnSpc>
                          <a:spcPts val="1355"/>
                        </a:lnSpc>
                      </a:pP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367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46000"/>
                        </a:lnSpc>
                      </a:pP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35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6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3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208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3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1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9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35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42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88595" algn="l" rtl="0" eaLnBrk="0">
                        <a:lnSpc>
                          <a:spcPts val="1335"/>
                        </a:lnSpc>
                      </a:pPr>
                      <a:endParaRPr sz="1000" dirty="0">
                        <a:latin typeface="宋体" panose="02010600030101010101" pitchFamily="2" charset="-122"/>
                        <a:ea typeface="宋体" panose="02010600030101010101" pitchFamily="2" charset="-122"/>
                        <a:cs typeface="宋体" panose="02010600030101010101" pitchFamily="2" charset="-122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2"/>
          <p:cNvGraphicFramePr>
            <a:graphicFrameLocks noGrp="1"/>
          </p:cNvGraphicFramePr>
          <p:nvPr/>
        </p:nvGraphicFramePr>
        <p:xfrm>
          <a:off x="622935" y="6877685"/>
          <a:ext cx="2849880" cy="902335"/>
        </p:xfrm>
        <a:graphic>
          <a:graphicData uri="http://schemas.openxmlformats.org/drawingml/2006/table">
            <a:tbl>
              <a:tblPr/>
              <a:tblGrid>
                <a:gridCol w="1134745"/>
                <a:gridCol w="972185"/>
                <a:gridCol w="742950"/>
              </a:tblGrid>
              <a:tr h="158114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ct val="82000"/>
                        </a:lnSpc>
                        <a:spcBef>
                          <a:spcPts val="5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Genset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851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930" algn="l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183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eaLnBrk="0">
                        <a:lnSpc>
                          <a:spcPct val="81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209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7620"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Length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(L)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60"/>
                        </a:lnSpc>
                      </a:pPr>
                      <a:endParaRPr lang="en-US" sz="1000" kern="0" spc="-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60"/>
                        </a:lnSpc>
                      </a:pP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2100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9230">
                <a:tc>
                  <a:txBody>
                    <a:bodyPr/>
                    <a:lstStyle/>
                    <a:p>
                      <a:pPr algn="l" rtl="0" eaLnBrk="0">
                        <a:lnSpc>
                          <a:spcPts val="136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Width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(W)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6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000" algn="l" rtl="0" eaLnBrk="0">
                        <a:lnSpc>
                          <a:spcPts val="1360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880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135">
                <a:tc>
                  <a:txBody>
                    <a:bodyPr/>
                    <a:lstStyle/>
                    <a:p>
                      <a:pPr marL="8890" algn="l" rtl="0" eaLnBrk="0">
                        <a:lnSpc>
                          <a:spcPts val="1370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Height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(H)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mm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10185" algn="l" rtl="0" eaLnBrk="0">
                        <a:lnSpc>
                          <a:spcPts val="137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35890" algn="l" rtl="0" eaLnBrk="0">
                        <a:lnSpc>
                          <a:spcPts val="137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</a:t>
                      </a:r>
                      <a:r>
                        <a:rPr lang="en-US"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145</a:t>
                      </a:r>
                      <a:endParaRPr lang="en-US"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355">
                <a:tc>
                  <a:txBody>
                    <a:bodyPr/>
                    <a:lstStyle/>
                    <a:p>
                      <a:pPr marL="5080" algn="l" rtl="0" eaLnBrk="0">
                        <a:lnSpc>
                          <a:spcPts val="1315"/>
                        </a:lnSpc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Gross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Weight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kg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201295" algn="l" rtl="0" eaLnBrk="0">
                        <a:lnSpc>
                          <a:spcPts val="1315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127635" algn="l" rtl="0" eaLnBrk="0">
                        <a:lnSpc>
                          <a:spcPts val="1315"/>
                        </a:lnSpc>
                      </a:pPr>
                      <a:r>
                        <a:rPr lang="en-US"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950</a:t>
                      </a:r>
                      <a:endParaRPr lang="en-US" sz="1000" kern="0" spc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textbox 20"/>
          <p:cNvSpPr/>
          <p:nvPr/>
        </p:nvSpPr>
        <p:spPr>
          <a:xfrm>
            <a:off x="449580" y="1572260"/>
            <a:ext cx="3740785" cy="19050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General</a:t>
            </a:r>
            <a:r>
              <a:rPr sz="1200" b="1" kern="0" spc="8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Features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2" name="textbox 22"/>
          <p:cNvSpPr/>
          <p:nvPr/>
        </p:nvSpPr>
        <p:spPr>
          <a:xfrm>
            <a:off x="520700" y="5002530"/>
            <a:ext cx="3669665" cy="17970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175" algn="l" rtl="0" eaLnBrk="0">
              <a:lnSpc>
                <a:spcPct val="73000"/>
              </a:lnSpc>
              <a:spcBef>
                <a:spcPts val="0"/>
              </a:spcBef>
            </a:pPr>
            <a:r>
              <a:rPr lang="en-US"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Technical</a:t>
            </a:r>
            <a:r>
              <a:rPr sz="1200" b="1" kern="0" spc="1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2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Data</a:t>
            </a:r>
            <a:endParaRPr sz="1200" b="1" kern="0" spc="-2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4" name="textbox 24"/>
          <p:cNvSpPr/>
          <p:nvPr/>
        </p:nvSpPr>
        <p:spPr>
          <a:xfrm>
            <a:off x="520700" y="6546850"/>
            <a:ext cx="3670300" cy="20828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4000"/>
              </a:lnSpc>
            </a:pPr>
            <a:r>
              <a:rPr lang="en-US" sz="200" dirty="0">
                <a:solidFill>
                  <a:schemeClr val="bg2">
                    <a:lumMod val="25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</a:t>
            </a: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795" algn="l" rtl="0" eaLnBrk="0">
              <a:lnSpc>
                <a:spcPct val="78000"/>
              </a:lnSpc>
              <a:spcBef>
                <a:spcPts val="0"/>
              </a:spcBef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Dimension and Weight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8" name="textbox 28"/>
          <p:cNvSpPr/>
          <p:nvPr/>
        </p:nvSpPr>
        <p:spPr>
          <a:xfrm>
            <a:off x="4914628" y="1922721"/>
            <a:ext cx="2054860" cy="1397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5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PHOTO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FOR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REFERENCE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ONLY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" name="图片 2" descr="Perkins-小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5185" y="2472690"/>
            <a:ext cx="2397760" cy="206946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464185" y="812165"/>
            <a:ext cx="6439535" cy="418465"/>
            <a:chOff x="759" y="1279"/>
            <a:chExt cx="10141" cy="659"/>
          </a:xfrm>
        </p:grpSpPr>
        <p:sp>
          <p:nvSpPr>
            <p:cNvPr id="11" name="textbox 14"/>
            <p:cNvSpPr/>
            <p:nvPr/>
          </p:nvSpPr>
          <p:spPr>
            <a:xfrm>
              <a:off x="3440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27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altLang="zh-CN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</a:t>
              </a:r>
              <a:endParaRPr lang="en-US" altLang="zh-CN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pic>
        <p:nvPicPr>
          <p:cNvPr id="27" name="图片 26" descr="KDE20SS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1035" y="4987925"/>
            <a:ext cx="2640965" cy="1741805"/>
          </a:xfrm>
          <a:prstGeom prst="rect">
            <a:avLst/>
          </a:prstGeom>
        </p:spPr>
      </p:pic>
      <p:pic>
        <p:nvPicPr>
          <p:cNvPr id="29" name="picture 1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440690" y="8000365"/>
            <a:ext cx="6612255" cy="193230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20"/>
          <p:cNvSpPr/>
          <p:nvPr/>
        </p:nvSpPr>
        <p:spPr>
          <a:xfrm>
            <a:off x="449580" y="1629410"/>
            <a:ext cx="6550025" cy="25019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240"/>
              </a:lnSpc>
            </a:pPr>
            <a:endParaRPr sz="200" dirty="0">
              <a:solidFill>
                <a:schemeClr val="bg2">
                  <a:lumMod val="25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indent="0" algn="l" rtl="0" eaLnBrk="0" fontAlgn="auto">
              <a:lnSpc>
                <a:spcPts val="240"/>
              </a:lnSpc>
            </a:pPr>
            <a:r>
              <a:rPr lang="en-US"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Engine Specifications</a:t>
            </a:r>
            <a:endParaRPr lang="en-US" altLang="zh-CN"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181225" y="10217785"/>
            <a:ext cx="3522980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11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2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32" name="picture 3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88442" y="10201147"/>
            <a:ext cx="6432803" cy="6350"/>
          </a:xfrm>
          <a:prstGeom prst="rect">
            <a:avLst/>
          </a:prstGeom>
        </p:spPr>
      </p:pic>
      <p:pic>
        <p:nvPicPr>
          <p:cNvPr id="7" name="图片 6" descr="KNOXGE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395" y="249555"/>
            <a:ext cx="1673225" cy="187325"/>
          </a:xfrm>
          <a:prstGeom prst="rect">
            <a:avLst/>
          </a:prstGeom>
        </p:spPr>
      </p:pic>
      <p:sp>
        <p:nvSpPr>
          <p:cNvPr id="9" name="textbox 20"/>
          <p:cNvSpPr/>
          <p:nvPr/>
        </p:nvSpPr>
        <p:spPr>
          <a:xfrm flipV="1">
            <a:off x="0" y="547370"/>
            <a:ext cx="7559040" cy="36195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36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" name="textbox 28"/>
          <p:cNvSpPr/>
          <p:nvPr/>
        </p:nvSpPr>
        <p:spPr>
          <a:xfrm>
            <a:off x="5575935" y="302895"/>
            <a:ext cx="1661795" cy="1320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r>
              <a:rPr lang="en-US" sz="1300" dirty="0">
                <a:latin typeface="Arial" panose="020B0604020202020204"/>
                <a:ea typeface="Arial" panose="020B0604020202020204"/>
                <a:cs typeface="Arial" panose="020B0604020202020204"/>
              </a:rPr>
              <a:t>www.knoxgen.com</a:t>
            </a:r>
            <a:endParaRPr lang="en-US"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64185" y="943610"/>
            <a:ext cx="6439535" cy="325755"/>
            <a:chOff x="759" y="1426"/>
            <a:chExt cx="10141" cy="513"/>
          </a:xfrm>
        </p:grpSpPr>
        <p:sp>
          <p:nvSpPr>
            <p:cNvPr id="11" name="textbox 14"/>
            <p:cNvSpPr/>
            <p:nvPr/>
          </p:nvSpPr>
          <p:spPr>
            <a:xfrm>
              <a:off x="3440" y="1426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2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15" name="table 12"/>
          <p:cNvGraphicFramePr>
            <a:graphicFrameLocks noGrp="1"/>
          </p:cNvGraphicFramePr>
          <p:nvPr>
            <p:custDataLst>
              <p:tags r:id="rId3"/>
            </p:custDataLst>
          </p:nvPr>
        </p:nvGraphicFramePr>
        <p:xfrm>
          <a:off x="601980" y="1965325"/>
          <a:ext cx="6558915" cy="7409180"/>
        </p:xfrm>
        <a:graphic>
          <a:graphicData uri="http://schemas.openxmlformats.org/drawingml/2006/table">
            <a:tbl>
              <a:tblPr/>
              <a:tblGrid>
                <a:gridCol w="2931160"/>
                <a:gridCol w="3575050"/>
                <a:gridCol w="52705"/>
              </a:tblGrid>
              <a:tr h="625094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Brand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Engine</a:t>
                      </a:r>
                      <a:r>
                        <a:rPr sz="1000" kern="0" spc="1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Cylinder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No.&amp; Configuration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Working</a:t>
                      </a:r>
                      <a:r>
                        <a:rPr sz="1000" kern="0" spc="1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Mode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Bore x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Stroke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Displacement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Compression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Ratio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1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Power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Rated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Speed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Lubrication System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Oil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Lube Oil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Capaci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Battery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Capa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city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umption 25%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75%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Fuel Consumption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100%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load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KNOX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</a:t>
                      </a: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4100D</a:t>
                      </a:r>
                      <a:endParaRPr sz="1000" kern="0" spc="8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cylinde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r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type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altLang="zh-CN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Naturally Aspirated</a:t>
                      </a:r>
                      <a:endParaRPr lang="en-US" altLang="zh-CN"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100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x</a:t>
                      </a:r>
                      <a:r>
                        <a:rPr lang="en-US"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118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mm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707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18</a:t>
                      </a:r>
                      <a:endParaRPr sz="1000" kern="0" spc="-1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30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kW</a:t>
                      </a:r>
                      <a:endParaRPr sz="1000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1500</a:t>
                      </a:r>
                      <a:endParaRPr sz="1000" kern="0" spc="2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Splash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Lubricat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ion</a:t>
                      </a:r>
                      <a:endParaRPr sz="1000" kern="0" spc="3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Conforms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above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CD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class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or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SAE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10W-30,</a:t>
                      </a:r>
                      <a:r>
                        <a:rPr sz="1000" kern="0" spc="-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15W-40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13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6-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QW</a:t>
                      </a:r>
                      <a:r>
                        <a:rPr sz="10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-36(312</a:t>
                      </a:r>
                      <a:r>
                        <a:rPr sz="10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)*1</a:t>
                      </a:r>
                      <a:endParaRPr sz="1000" kern="0" spc="40" dirty="0">
                        <a:solidFill>
                          <a:srgbClr val="00000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+mn-ea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Diesel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:0#(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Summer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),-10#(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Winter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),-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35#(</a:t>
                      </a:r>
                      <a:r>
                        <a:rPr sz="1000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Cold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2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55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34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5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 </a:t>
                      </a:r>
                      <a:r>
                        <a:rPr lang="en-US" sz="1000" kern="0" spc="-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74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7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.</a:t>
                      </a:r>
                      <a:r>
                        <a:rPr lang="en-US"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05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+mn-ea"/>
                        </a:rPr>
                        <a:t>L/H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2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9560"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indent="0" algn="l" rtl="0" eaLnBrk="0" fontAlgn="auto">
                        <a:lnSpc>
                          <a:spcPts val="228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6"/>
          <p:cNvSpPr/>
          <p:nvPr/>
        </p:nvSpPr>
        <p:spPr>
          <a:xfrm>
            <a:off x="715010" y="1827530"/>
            <a:ext cx="5925820" cy="17519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H insulation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IP23 Protection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Automatic Voltage Regulator (AVR)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Optional for small gensets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Single bearing alternator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Class F or class B temperature rise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Digital Voltage Regulator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Anti-Condensation Heater 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algn="l" rtl="0" eaLnBrk="0">
              <a:lnSpc>
                <a:spcPct val="114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IP41 Protection (optional)</a:t>
            </a: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513842" y="1528445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</a:t>
            </a:r>
            <a:r>
              <a:rPr sz="1200" b="1" kern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Alternator</a:t>
            </a:r>
            <a:r>
              <a:rPr lang="en-US" sz="1200" b="1" kern="0" dirty="0">
                <a:solidFill>
                  <a:srgbClr val="FFFFFF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</a:t>
            </a:r>
            <a:r>
              <a:rPr sz="1200" b="1" kern="0" spc="-1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tion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1929257" y="10065385"/>
            <a:ext cx="3580130" cy="193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9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3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52" name="picture 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02920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17525" y="950595"/>
            <a:ext cx="6439535" cy="332105"/>
            <a:chOff x="759" y="1415"/>
            <a:chExt cx="10141" cy="523"/>
          </a:xfrm>
        </p:grpSpPr>
        <p:sp>
          <p:nvSpPr>
            <p:cNvPr id="4" name="textbox 14"/>
            <p:cNvSpPr/>
            <p:nvPr/>
          </p:nvSpPr>
          <p:spPr>
            <a:xfrm>
              <a:off x="3395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5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8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2" name="图片 11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sp>
        <p:nvSpPr>
          <p:cNvPr id="2" name="textbox 36"/>
          <p:cNvSpPr/>
          <p:nvPr/>
        </p:nvSpPr>
        <p:spPr>
          <a:xfrm>
            <a:off x="715010" y="4088765"/>
            <a:ext cx="5925820" cy="10299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155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Maintenance-free and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anti-explo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sion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 breaker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ABB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brea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ker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ATS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 charg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GMS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monitoring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42"/>
          <p:cNvSpPr/>
          <p:nvPr/>
        </p:nvSpPr>
        <p:spPr>
          <a:xfrm>
            <a:off x="513842" y="381508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Electrical system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9000"/>
              </a:lnSpc>
            </a:pP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1" name="textbox 36"/>
          <p:cNvSpPr/>
          <p:nvPr/>
        </p:nvSpPr>
        <p:spPr>
          <a:xfrm>
            <a:off x="715010" y="5533390"/>
            <a:ext cx="5925820" cy="764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Engine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Alternato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Gensets operation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maintenance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manual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100000"/>
              </a:lnSpc>
            </a:pP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Tool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kit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3" name="textbox 42"/>
          <p:cNvSpPr/>
          <p:nvPr/>
        </p:nvSpPr>
        <p:spPr>
          <a:xfrm>
            <a:off x="513842" y="525780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9000"/>
              </a:lnSpc>
            </a:pPr>
            <a:r>
              <a:rPr lang="en-US" sz="1200" b="1" kern="0" spc="0" dirty="0">
                <a:solidFill>
                  <a:schemeClr val="bg2">
                    <a:lumMod val="25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Packing</a:t>
            </a:r>
            <a:endParaRPr sz="1200" b="1" kern="0" spc="-10" dirty="0">
              <a:solidFill>
                <a:schemeClr val="bg2">
                  <a:lumMod val="25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4" name="textbox 36"/>
          <p:cNvSpPr/>
          <p:nvPr/>
        </p:nvSpPr>
        <p:spPr>
          <a:xfrm>
            <a:off x="715010" y="6661150"/>
            <a:ext cx="5925820" cy="1469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Forklift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poc</a:t>
            </a:r>
            <a:r>
              <a:rPr sz="10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kets</a:t>
            </a:r>
            <a:endParaRPr sz="1000" kern="0" spc="-2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ct val="78000"/>
              </a:lnSpc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Pulling slots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6000"/>
              </a:lnSpc>
              <a:spcBef>
                <a:spcPts val="220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Earth wire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protection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10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Built-in anti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vibration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mountings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ct val="73000"/>
              </a:lnSpc>
              <a:spcBef>
                <a:spcPts val="135"/>
              </a:spcBef>
              <a:spcAft>
                <a:spcPts val="200"/>
              </a:spcAft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Fuel outlet value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Standard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fuel tank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indent="0" algn="l" rtl="0" eaLnBrk="0" fontAlgn="auto">
              <a:lnSpc>
                <a:spcPts val="1155"/>
              </a:lnSpc>
              <a:spcBef>
                <a:spcPts val="10"/>
              </a:spcBef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Enlarged fuel ta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nk 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155"/>
              </a:lnSpc>
              <a:spcAft>
                <a:spcPts val="200"/>
              </a:spcAft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Separated fuel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tank</a:t>
            </a:r>
            <a:r>
              <a:rPr sz="10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(optional)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5" name="textbox 42"/>
          <p:cNvSpPr/>
          <p:nvPr/>
        </p:nvSpPr>
        <p:spPr>
          <a:xfrm>
            <a:off x="513842" y="633476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4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Baseframe</a:t>
            </a:r>
            <a:endParaRPr lang="en-US" sz="1200" b="1" kern="0" spc="40" dirty="0">
              <a:solidFill>
                <a:srgbClr val="0D0D0D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6" name="textbox 36"/>
          <p:cNvSpPr/>
          <p:nvPr/>
        </p:nvSpPr>
        <p:spPr>
          <a:xfrm>
            <a:off x="715010" y="8469630"/>
            <a:ext cx="5925820" cy="10560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200"/>
              </a:lnSpc>
              <a:spcBef>
                <a:spcPts val="5"/>
              </a:spcBef>
            </a:pPr>
            <a:r>
              <a:rPr sz="10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We</a:t>
            </a: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atherproof &amp; sound-attenated canopy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Sound-absorbing material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  <a:spcBef>
                <a:spcPts val="125"/>
              </a:spcBef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Lifting lug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Emergency stop button</a:t>
            </a:r>
            <a:endParaRPr sz="10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200"/>
              </a:lnSpc>
            </a:pPr>
            <a:r>
              <a:rPr sz="10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Inside silencer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7" name="textbox 42"/>
          <p:cNvSpPr/>
          <p:nvPr/>
        </p:nvSpPr>
        <p:spPr>
          <a:xfrm>
            <a:off x="513842" y="8143240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r>
              <a:rPr lang="en-US"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</a:t>
            </a:r>
            <a:r>
              <a:rPr sz="1200" b="1" kern="0" spc="50" dirty="0">
                <a:solidFill>
                  <a:srgbClr val="0D0D0D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Canopy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 fontAlgn="auto">
              <a:lnSpc>
                <a:spcPct val="119000"/>
              </a:lnSpc>
              <a:buClrTx/>
              <a:buSzTx/>
              <a:buFontTx/>
            </a:pPr>
            <a:endParaRPr sz="10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8"/>
          <p:cNvSpPr/>
          <p:nvPr/>
        </p:nvSpPr>
        <p:spPr>
          <a:xfrm>
            <a:off x="478790" y="4451985"/>
            <a:ext cx="6661785" cy="21939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52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Using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microprocessor as a core,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graphics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LCD wi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big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screenand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backlight,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touch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operation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Have a</a:t>
            </a:r>
            <a:r>
              <a:rPr sz="9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RS485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port,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 for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communicate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set from the front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panel, 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set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by</a:t>
            </a:r>
            <a:r>
              <a:rPr sz="9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PC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used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SG72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Security password-protected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gramming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levels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All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parameters use digital modulation, with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high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reliability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stability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speed/frequency detecting units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can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accurately judge</a:t>
            </a:r>
            <a:endParaRPr sz="900" kern="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lang="en-US"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 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the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states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such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as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crank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success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and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Power supply range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 wide, accommodating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to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different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startin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g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battery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voltage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environment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Built-in watch dog can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never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be dead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halt,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ensuring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smooth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program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execution</a:t>
            </a:r>
            <a:endParaRPr sz="900" kern="0" spc="-10" dirty="0">
              <a:solidFill>
                <a:srgbClr val="00000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  <a:p>
            <a:pPr marL="114935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•    Modular configuration design, inserted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connection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terminals, flush</a:t>
            </a:r>
            <a:r>
              <a:rPr sz="9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type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compact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structure,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easy</a:t>
            </a:r>
            <a:r>
              <a:rPr lang="en-US"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installation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406650" y="1983740"/>
            <a:ext cx="2670175" cy="2011045"/>
          </a:xfrm>
          <a:prstGeom prst="rect">
            <a:avLst/>
          </a:prstGeom>
        </p:spPr>
      </p:pic>
      <p:sp>
        <p:nvSpPr>
          <p:cNvPr id="70" name="textbox 70"/>
          <p:cNvSpPr/>
          <p:nvPr/>
        </p:nvSpPr>
        <p:spPr>
          <a:xfrm>
            <a:off x="450342" y="150520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0000"/>
              </a:lnSpc>
            </a:pPr>
            <a:endParaRPr sz="300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5565" algn="l" rtl="0" eaLnBrk="0">
              <a:lnSpc>
                <a:spcPct val="79000"/>
              </a:lnSpc>
            </a:pPr>
            <a:r>
              <a:rPr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Control System</a:t>
            </a:r>
            <a:endParaRPr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4" name="textbox 74"/>
          <p:cNvSpPr/>
          <p:nvPr/>
        </p:nvSpPr>
        <p:spPr>
          <a:xfrm>
            <a:off x="2124075" y="10084435"/>
            <a:ext cx="3469005" cy="2032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chemeClr val="accent5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9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4</a:t>
            </a:r>
            <a:r>
              <a:rPr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chemeClr val="accent5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chemeClr val="accent5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76" name="textbox 76"/>
          <p:cNvSpPr/>
          <p:nvPr/>
        </p:nvSpPr>
        <p:spPr>
          <a:xfrm>
            <a:off x="474190" y="4281756"/>
            <a:ext cx="3921759" cy="1492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120650" algn="l" rtl="0" eaLnBrk="0">
              <a:lnSpc>
                <a:spcPct val="79000"/>
              </a:lnSpc>
              <a:spcBef>
                <a:spcPts val="370"/>
              </a:spcBef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Key</a:t>
            </a:r>
            <a:r>
              <a:rPr sz="1200" b="1" kern="0" spc="1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 </a:t>
            </a: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Features</a:t>
            </a:r>
            <a:endParaRPr sz="1200" b="1" kern="0" spc="-2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  <a:sym typeface="+mn-ea"/>
            </a:endParaRPr>
          </a:p>
        </p:txBody>
      </p:sp>
      <p:pic>
        <p:nvPicPr>
          <p:cNvPr id="84" name="picture 8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81965" y="881380"/>
            <a:ext cx="6439535" cy="402590"/>
            <a:chOff x="759" y="1304"/>
            <a:chExt cx="10141" cy="634"/>
          </a:xfrm>
        </p:grpSpPr>
        <p:sp>
          <p:nvSpPr>
            <p:cNvPr id="11" name="textbox 14"/>
            <p:cNvSpPr/>
            <p:nvPr/>
          </p:nvSpPr>
          <p:spPr>
            <a:xfrm>
              <a:off x="3451" y="1304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5" name="图片 4" descr="KNOXGEN LOGO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  <p:graphicFrame>
        <p:nvGraphicFramePr>
          <p:cNvPr id="90" name="table 90"/>
          <p:cNvGraphicFramePr>
            <a:graphicFrameLocks noGrp="1"/>
          </p:cNvGraphicFramePr>
          <p:nvPr/>
        </p:nvGraphicFramePr>
        <p:xfrm>
          <a:off x="2944203" y="7122248"/>
          <a:ext cx="4076700" cy="1765935"/>
        </p:xfrm>
        <a:graphic>
          <a:graphicData uri="http://schemas.openxmlformats.org/drawingml/2006/table">
            <a:tbl>
              <a:tblPr/>
              <a:tblGrid>
                <a:gridCol w="2066925"/>
                <a:gridCol w="2009775"/>
              </a:tblGrid>
              <a:tr h="176593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9000"/>
                        </a:lnSpc>
                        <a:spcBef>
                          <a:spcPts val="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  <a:spcBef>
                          <a:spcPts val="76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Mains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4000"/>
                        </a:lnSpc>
                        <a:spcBef>
                          <a:spcPts val="75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current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80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frequency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48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225"/>
                        </a:lnSpc>
                        <a:spcBef>
                          <a:spcPts val="39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inactive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09000"/>
                        </a:lnSpc>
                      </a:pPr>
                      <a:endParaRPr sz="3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ts val="1175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Generator appar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power</a:t>
                      </a:r>
                      <a:r>
                        <a:rPr sz="9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(kVA)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7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po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wer factor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s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tarts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82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hour count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ts val="1225"/>
                        </a:lnSpc>
                        <a:spcBef>
                          <a:spcPts val="55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    Cumulate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elec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tric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energy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(kWh)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66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 t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emperature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8000"/>
                        </a:lnSpc>
                        <a:spcBef>
                          <a:spcPts val="780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 pressure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ct val="74000"/>
                        </a:lnSpc>
                        <a:spcBef>
                          <a:spcPts val="775"/>
                        </a:spcBef>
                      </a:pP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Generator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fuel level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114000"/>
                        </a:lnSpc>
                      </a:pPr>
                      <a:endParaRPr sz="4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3840" algn="l" rtl="0" eaLnBrk="0">
                        <a:lnSpc>
                          <a:spcPts val="1225"/>
                        </a:lnSpc>
                        <a:spcBef>
                          <a:spcPts val="5"/>
                        </a:spcBef>
                      </a:pP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•</a:t>
                      </a:r>
                      <a:r>
                        <a:rPr sz="9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  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Start</a:t>
                      </a:r>
                      <a:r>
                        <a:rPr sz="900" kern="0" spc="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9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voltage</a:t>
                      </a:r>
                      <a:endParaRPr sz="9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8" name="textbox 98"/>
          <p:cNvSpPr/>
          <p:nvPr/>
        </p:nvSpPr>
        <p:spPr>
          <a:xfrm>
            <a:off x="585177" y="6860311"/>
            <a:ext cx="1562735" cy="26447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145" algn="l" rtl="0" eaLnBrk="0">
              <a:lnSpc>
                <a:spcPct val="73000"/>
              </a:lnSpc>
            </a:pPr>
            <a:r>
              <a:rPr sz="1200" b="1" kern="0" spc="-2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Protection</a:t>
            </a: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900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 engine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temperature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7000"/>
              </a:lnSpc>
              <a:spcBef>
                <a:spcPts val="77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Low oil</a:t>
            </a:r>
            <a:r>
              <a:rPr sz="9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pressu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50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speed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spee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395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Loss of speed signal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over freq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Generator</a:t>
            </a:r>
            <a:r>
              <a:rPr sz="9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under fr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equency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225"/>
              </a:lnSpc>
              <a:spcBef>
                <a:spcPts val="48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un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der voltage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4000"/>
              </a:lnSpc>
              <a:spcBef>
                <a:spcPts val="66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Generator o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ver current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3000"/>
              </a:lnSpc>
              <a:spcBef>
                <a:spcPts val="830"/>
              </a:spcBef>
            </a:pP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</a:t>
            </a:r>
            <a:r>
              <a:rPr sz="9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Fail to</a:t>
            </a:r>
            <a:r>
              <a:rPr sz="9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</a:t>
            </a:r>
            <a:r>
              <a:rPr sz="900" kern="0" spc="-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rt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79000"/>
              </a:lnSpc>
              <a:spcBef>
                <a:spcPts val="5"/>
              </a:spcBef>
            </a:pPr>
            <a:r>
              <a:rPr sz="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•    Auxili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ary</a:t>
            </a:r>
            <a:r>
              <a:rPr sz="900" kern="0" spc="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900" kern="0" spc="-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inputs</a:t>
            </a: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2936875" y="6860540"/>
            <a:ext cx="3172460" cy="1720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solidFill>
                <a:schemeClr val="accent1">
                  <a:lumMod val="5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0000"/>
              </a:lnSpc>
            </a:pPr>
            <a:r>
              <a:rPr sz="1200" b="1" kern="0" spc="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Precision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measure and</a:t>
            </a:r>
            <a:r>
              <a:rPr sz="1200" b="1" kern="0" spc="4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display</a:t>
            </a:r>
            <a:r>
              <a:rPr sz="1200" b="1" kern="0" spc="5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of</a:t>
            </a:r>
            <a:r>
              <a:rPr lang="en-US" sz="12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controller</a:t>
            </a:r>
            <a:endParaRPr lang="en-US" sz="1200" b="1" kern="0" spc="-10" dirty="0">
              <a:solidFill>
                <a:schemeClr val="accent1">
                  <a:lumMod val="50000"/>
                  <a:alpha val="100000"/>
                </a:scheme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6" name="table 86"/>
          <p:cNvGraphicFramePr>
            <a:graphicFrameLocks noGrp="1"/>
          </p:cNvGraphicFramePr>
          <p:nvPr/>
        </p:nvGraphicFramePr>
        <p:xfrm>
          <a:off x="518990" y="1960819"/>
          <a:ext cx="6184900" cy="2332990"/>
        </p:xfrm>
        <a:graphic>
          <a:graphicData uri="http://schemas.openxmlformats.org/drawingml/2006/table">
            <a:tbl>
              <a:tblPr/>
              <a:tblGrid>
                <a:gridCol w="2027555"/>
                <a:gridCol w="1988185"/>
                <a:gridCol w="2169160"/>
              </a:tblGrid>
              <a:tr h="16065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9525" algn="l" rtl="0" eaLnBrk="0">
                        <a:lnSpc>
                          <a:spcPct val="82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Engine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Syst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em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7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4574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Control System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34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Jacket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Daily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 </a:t>
                      </a:r>
                      <a:r>
                        <a:rPr sz="1000" kern="0" spc="-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Remo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Water Separator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External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Tank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AMF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Functi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on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1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Pump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1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Filling System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r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6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10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Para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lleling Control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Panel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99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Oil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Prehea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Fuel</a:t>
                      </a:r>
                      <a:r>
                        <a:rPr sz="1000" kern="0" spc="9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Level Sensor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Auto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Transfer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Switch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(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ATS</a:t>
                      </a:r>
                      <a:r>
                        <a:rPr sz="1000" kern="0" spc="7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)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594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43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Battery Charger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92000"/>
                        </a:lnSpc>
                      </a:pPr>
                      <a:endParaRPr sz="1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ts val="1395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ABB</a:t>
                      </a:r>
                      <a:r>
                        <a:rPr sz="1000" kern="0" spc="8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breaker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784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73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Alternator</a:t>
                      </a:r>
                      <a:endParaRPr sz="1000" b="1" kern="0" spc="2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sz="10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algn="l" rtl="0" eaLnBrk="0">
                        <a:lnSpc>
                          <a:spcPct val="6000"/>
                        </a:lnSpc>
                      </a:pPr>
                      <a:endParaRPr sz="1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2240" algn="l" rtl="0" eaLnBrk="0">
                        <a:lnSpc>
                          <a:spcPct val="73000"/>
                        </a:lnSpc>
                      </a:pP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Enclosure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1000"/>
                        </a:lnSpc>
                      </a:pPr>
                      <a:endParaRPr sz="900" dirty="0">
                        <a:solidFill>
                          <a:srgbClr val="00206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39395" algn="l" rtl="0" eaLnBrk="0">
                        <a:lnSpc>
                          <a:spcPct val="82000"/>
                        </a:lnSpc>
                      </a:pPr>
                      <a:r>
                        <a:rPr sz="1000" b="1" kern="0" spc="2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Available V</a:t>
                      </a:r>
                      <a:r>
                        <a:rPr sz="1000" b="1" kern="0" spc="10" dirty="0">
                          <a:solidFill>
                            <a:srgbClr val="00206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oltages</a:t>
                      </a:r>
                      <a:endParaRPr sz="1000" b="1" kern="0" spc="10" dirty="0">
                        <a:solidFill>
                          <a:srgbClr val="002060">
                            <a:alpha val="100000"/>
                          </a:srgbClr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970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Anti Condensation</a:t>
                      </a:r>
                      <a:r>
                        <a:rPr sz="1000" kern="0" spc="1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Heater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Rainproof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6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440/254V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0979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Permanent</a:t>
                      </a:r>
                      <a:r>
                        <a:rPr sz="1000" kern="0" spc="16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Magnet Generator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5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Soundproof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Rental 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20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7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415/240V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079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Winding Temp Sens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or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143510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32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Mobile</a:t>
                      </a:r>
                      <a:r>
                        <a:rPr sz="1000" kern="0" spc="3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 </a:t>
                      </a:r>
                      <a:r>
                        <a:rPr sz="1000" kern="0" spc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Type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18000"/>
                        </a:lnSpc>
                      </a:pPr>
                      <a:endParaRPr sz="2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  <a:p>
                      <a:pPr marL="250825" algn="l" rtl="0" eaLnBrk="0">
                        <a:lnSpc>
                          <a:spcPct val="93000"/>
                        </a:lnSpc>
                        <a:spcBef>
                          <a:spcPts val="0"/>
                        </a:spcBef>
                      </a:pP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l</a:t>
                      </a:r>
                      <a:r>
                        <a:rPr sz="1000" kern="0" spc="-54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Wingdings" panose="05000000000000000000"/>
                          <a:ea typeface="Wingdings" panose="05000000000000000000"/>
                          <a:cs typeface="Wingdings" panose="05000000000000000000"/>
                        </a:rPr>
                        <a:t> </a:t>
                      </a:r>
                      <a:r>
                        <a:rPr sz="1000" kern="0" spc="1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</a:rPr>
                        <a:t>380/220V</a:t>
                      </a:r>
                      <a:endParaRPr sz="1000" dirty="0">
                        <a:latin typeface="Arial" panose="020B0604020202020204"/>
                        <a:ea typeface="Arial" panose="020B0604020202020204"/>
                        <a:cs typeface="Arial" panose="020B0604020202020204"/>
                      </a:endParaRPr>
                    </a:p>
                  </a:txBody>
                  <a:tcPr marL="0" marR="0" marT="0" marB="0" vert="horz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8" name="textbox 88"/>
          <p:cNvSpPr/>
          <p:nvPr/>
        </p:nvSpPr>
        <p:spPr>
          <a:xfrm>
            <a:off x="439241" y="6693366"/>
            <a:ext cx="6415404" cy="99568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indent="6985" algn="l" rtl="0" eaLnBrk="0">
              <a:lnSpc>
                <a:spcPct val="130000"/>
              </a:lnSpc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provides a full line of bran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 new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high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quality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products.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Each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and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every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unit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strictly factory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tested.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-6985" algn="l" rtl="0" eaLnBrk="0">
              <a:lnSpc>
                <a:spcPct val="124000"/>
              </a:lnSpc>
              <a:spcBef>
                <a:spcPts val="10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according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our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standard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conditions:</a:t>
            </a:r>
            <a:r>
              <a:rPr sz="1000" kern="0" spc="1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r>
              <a:rPr sz="1000" kern="0" spc="2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15</a:t>
            </a:r>
            <a:r>
              <a:rPr sz="1000" kern="0" spc="1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months,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counted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6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day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sold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first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buyer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</a:t>
            </a:r>
            <a:r>
              <a:rPr sz="1000" kern="0" spc="1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B.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year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after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installation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; C.</a:t>
            </a:r>
            <a:r>
              <a:rPr sz="1000" kern="0" spc="1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1000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running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hours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(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accumulated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);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subject</a:t>
            </a:r>
            <a:r>
              <a:rPr sz="1000" kern="0" spc="4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to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the</a:t>
            </a:r>
            <a:r>
              <a:rPr sz="1000" kern="0" spc="5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earlier</a:t>
            </a:r>
            <a:r>
              <a:rPr sz="1000" kern="0" spc="3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one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algn="l" rtl="0" eaLnBrk="0">
              <a:lnSpc>
                <a:spcPts val="1395"/>
              </a:lnSpc>
              <a:spcBef>
                <a:spcPts val="135"/>
              </a:spcBef>
            </a:pP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Service and spare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parts are available from</a:t>
            </a:r>
            <a:r>
              <a:rPr sz="1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KNOX</a:t>
            </a:r>
            <a:r>
              <a:rPr lang="en-US"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GEN</a:t>
            </a:r>
            <a:r>
              <a:rPr sz="1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2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Power or d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istributors</a:t>
            </a:r>
            <a:r>
              <a:rPr sz="1000" kern="0" spc="8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in your</a:t>
            </a:r>
            <a:r>
              <a:rPr sz="1000" kern="0" spc="7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kern="0" spc="1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location.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90" name="textbox 90"/>
          <p:cNvSpPr/>
          <p:nvPr/>
        </p:nvSpPr>
        <p:spPr>
          <a:xfrm>
            <a:off x="437515" y="5186680"/>
            <a:ext cx="6417310" cy="6388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Generator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Set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ISO9001, CE ，BS5000, ISO 8528, ISO 3046, IEC 60034, NEMA MG-1.22.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Engine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ISO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3046,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5514,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DIN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6271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indent="0" algn="l" rtl="0" eaLnBrk="0" fontAlgn="auto">
              <a:lnSpc>
                <a:spcPts val="1500"/>
              </a:lnSpc>
            </a:pP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Alternator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: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EN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60034,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IEC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34,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BS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5000,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NEMA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MG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1-32,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VDE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0530,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CSA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C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22.2-100, </a:t>
            </a:r>
            <a:r>
              <a:rPr sz="1000" spc="0" dirty="0">
                <a:latin typeface="Arial" panose="020B0604020202020204"/>
                <a:ea typeface="Arial" panose="020B0604020202020204"/>
                <a:cs typeface="Arial" panose="020B0604020202020204"/>
              </a:rPr>
              <a:t>AS</a:t>
            </a:r>
            <a:r>
              <a:rPr sz="1000" dirty="0">
                <a:latin typeface="Arial" panose="020B0604020202020204"/>
                <a:ea typeface="Arial" panose="020B0604020202020204"/>
                <a:cs typeface="Arial" panose="020B0604020202020204"/>
              </a:rPr>
              <a:t>1359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102" name="textbox 102"/>
          <p:cNvSpPr/>
          <p:nvPr/>
        </p:nvSpPr>
        <p:spPr>
          <a:xfrm>
            <a:off x="1966214" y="10055860"/>
            <a:ext cx="3561080" cy="2108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b="1" dirty="0">
              <a:solidFill>
                <a:srgbClr val="002060"/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395"/>
              </a:lnSpc>
            </a:pP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Specifications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may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change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without</a:t>
            </a:r>
            <a:r>
              <a:rPr sz="1000" b="1" kern="0" spc="8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prior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</a:t>
            </a:r>
            <a:r>
              <a:rPr sz="1000" b="1" kern="0" spc="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notice</a:t>
            </a:r>
            <a:r>
              <a:rPr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   </a:t>
            </a:r>
            <a:r>
              <a:rPr lang="en-US" sz="10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r>
              <a:rPr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/</a:t>
            </a:r>
            <a:r>
              <a:rPr lang="en-US" sz="900" b="1" kern="0" spc="7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5</a:t>
            </a:r>
            <a:endParaRPr lang="en-US" sz="900" b="1" kern="0" spc="7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pic>
        <p:nvPicPr>
          <p:cNvPr id="110" name="picture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431292" y="10058272"/>
            <a:ext cx="6432803" cy="6350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0" y="249555"/>
            <a:ext cx="7559040" cy="333375"/>
            <a:chOff x="0" y="393"/>
            <a:chExt cx="11904" cy="525"/>
          </a:xfrm>
        </p:grpSpPr>
        <p:pic>
          <p:nvPicPr>
            <p:cNvPr id="7" name="图片 6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6" y="393"/>
              <a:ext cx="2635" cy="295"/>
            </a:xfrm>
            <a:prstGeom prst="rect">
              <a:avLst/>
            </a:prstGeom>
          </p:spPr>
        </p:pic>
        <p:sp>
          <p:nvSpPr>
            <p:cNvPr id="9" name="textbox 20"/>
            <p:cNvSpPr/>
            <p:nvPr/>
          </p:nvSpPr>
          <p:spPr>
            <a:xfrm flipV="1">
              <a:off x="0" y="862"/>
              <a:ext cx="11904" cy="57"/>
            </a:xfrm>
            <a:prstGeom prst="rect">
              <a:avLst/>
            </a:prstGeom>
            <a:solidFill>
              <a:schemeClr val="accent4"/>
            </a:solidFill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36000"/>
                </a:lnSpc>
              </a:pPr>
              <a:endParaRPr sz="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75565" algn="l" rtl="0" eaLnBrk="0">
                <a:lnSpc>
                  <a:spcPct val="74000"/>
                </a:lnSpc>
              </a:pPr>
              <a:endParaRPr sz="12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  <p:sp>
          <p:nvSpPr>
            <p:cNvPr id="10" name="textbox 28"/>
            <p:cNvSpPr/>
            <p:nvPr/>
          </p:nvSpPr>
          <p:spPr>
            <a:xfrm>
              <a:off x="8809" y="477"/>
              <a:ext cx="2617" cy="208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80000"/>
                </a:lnSpc>
              </a:pPr>
              <a:r>
                <a:rPr lang="en-US" sz="1300" dirty="0">
                  <a:latin typeface="Arial" panose="020B0604020202020204"/>
                  <a:ea typeface="Arial" panose="020B0604020202020204"/>
                  <a:cs typeface="Arial" panose="020B0604020202020204"/>
                </a:rPr>
                <a:t>www.knoxgen.com</a:t>
              </a:r>
              <a:endParaRPr lang="en-US" sz="13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</p:txBody>
        </p:sp>
      </p:grpSp>
      <p:sp>
        <p:nvSpPr>
          <p:cNvPr id="70" name="textbox 70"/>
          <p:cNvSpPr/>
          <p:nvPr/>
        </p:nvSpPr>
        <p:spPr>
          <a:xfrm>
            <a:off x="450342" y="146964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indent="0" algn="l" rtl="0" eaLnBrk="0" fontAlgn="auto">
              <a:lnSpc>
                <a:spcPts val="1640"/>
              </a:lnSpc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 Optional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" name="textbox 70"/>
          <p:cNvSpPr/>
          <p:nvPr/>
        </p:nvSpPr>
        <p:spPr>
          <a:xfrm>
            <a:off x="431927" y="4780534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+mn-ea"/>
              </a:rPr>
              <a:t>Reference Standards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4" name="textbox 70"/>
          <p:cNvSpPr/>
          <p:nvPr/>
        </p:nvSpPr>
        <p:spPr>
          <a:xfrm>
            <a:off x="431927" y="6287389"/>
            <a:ext cx="6537959" cy="218440"/>
          </a:xfrm>
          <a:prstGeom prst="rect">
            <a:avLst/>
          </a:prstGeom>
          <a:solidFill>
            <a:schemeClr val="accent4"/>
          </a:solidFill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marL="81280" indent="0" algn="l" rtl="0" eaLnBrk="0" fontAlgn="auto">
              <a:lnSpc>
                <a:spcPts val="1640"/>
              </a:lnSpc>
              <a:spcBef>
                <a:spcPts val="0"/>
              </a:spcBef>
            </a:pPr>
            <a:r>
              <a:rPr lang="en-US" altLang="zh-CN" sz="1200" b="1" kern="0" spc="-10" dirty="0">
                <a:solidFill>
                  <a:srgbClr val="00206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Warranty</a:t>
            </a:r>
            <a:endParaRPr lang="en-US" altLang="zh-CN" sz="1200" b="1" kern="0" spc="-10" dirty="0">
              <a:solidFill>
                <a:srgbClr val="002060">
                  <a:alpha val="100000"/>
                </a:srgbClr>
              </a:solidFill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81965" y="898525"/>
            <a:ext cx="6439535" cy="332105"/>
            <a:chOff x="759" y="1415"/>
            <a:chExt cx="10141" cy="523"/>
          </a:xfrm>
        </p:grpSpPr>
        <p:sp>
          <p:nvSpPr>
            <p:cNvPr id="11" name="textbox 14"/>
            <p:cNvSpPr/>
            <p:nvPr/>
          </p:nvSpPr>
          <p:spPr>
            <a:xfrm>
              <a:off x="3451" y="1415"/>
              <a:ext cx="3818" cy="51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Diesel</a:t>
              </a:r>
              <a:r>
                <a:rPr kern="0" spc="35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Generat</a:t>
              </a:r>
              <a:r>
                <a:rPr lang="en-US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or </a:t>
              </a:r>
              <a:r>
                <a:rPr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Set </a:t>
              </a:r>
              <a:endParaRPr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3" name="textbox 14"/>
            <p:cNvSpPr/>
            <p:nvPr/>
          </p:nvSpPr>
          <p:spPr>
            <a:xfrm>
              <a:off x="759" y="1459"/>
              <a:ext cx="3031" cy="479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r>
                <a:rPr lang="en-US" sz="400" b="1" dirty="0">
                  <a:solidFill>
                    <a:schemeClr val="accent5">
                      <a:lumMod val="5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3</a:t>
              </a:r>
              <a:endParaRPr sz="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lang="en-US" sz="2400" b="1" kern="0" spc="-10" dirty="0">
                  <a:solidFill>
                    <a:schemeClr val="accent1">
                      <a:lumMod val="50000"/>
                      <a:alpha val="100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cs typeface="Arial" panose="020B0604020202020204"/>
                </a:rPr>
                <a:t>KDE33SS3</a:t>
              </a:r>
              <a:endParaRPr lang="en-US" sz="2400" b="1" kern="0" spc="-10" dirty="0">
                <a:solidFill>
                  <a:schemeClr val="accent1">
                    <a:lumMod val="50000"/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sp>
          <p:nvSpPr>
            <p:cNvPr id="17" name="textbox 14"/>
            <p:cNvSpPr/>
            <p:nvPr/>
          </p:nvSpPr>
          <p:spPr>
            <a:xfrm>
              <a:off x="7656" y="1585"/>
              <a:ext cx="1371" cy="353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marL="12700" algn="l" rtl="0" eaLnBrk="0">
                <a:lnSpc>
                  <a:spcPts val="1670"/>
                </a:lnSpc>
                <a:spcBef>
                  <a:spcPts val="0"/>
                </a:spcBef>
              </a:pPr>
              <a:r>
                <a:rPr sz="1200" kern="0" spc="-10" dirty="0">
                  <a:solidFill>
                    <a:schemeClr val="tx1">
                      <a:lumMod val="75000"/>
                      <a:lumOff val="25000"/>
                      <a:alpha val="100000"/>
                    </a:scheme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Powered by</a:t>
              </a:r>
              <a:r>
                <a:rPr sz="1500" kern="0" dirty="0">
                  <a:solidFill>
                    <a:srgbClr val="000000">
                      <a:alpha val="100000"/>
                    </a:srgbClr>
                  </a:solidFill>
                  <a:latin typeface="Arial" panose="020B0604020202020204"/>
                  <a:ea typeface="Arial" panose="020B0604020202020204"/>
                  <a:cs typeface="Arial" panose="020B0604020202020204"/>
                  <a:sym typeface="+mn-ea"/>
                </a:rPr>
                <a:t>  </a:t>
              </a:r>
              <a:endParaRPr sz="1500" dirty="0">
                <a:latin typeface="微软雅黑" panose="020B0503020204020204" charset="-122"/>
                <a:ea typeface="微软雅黑" panose="020B0503020204020204" charset="-122"/>
                <a:cs typeface="Arial" panose="020B0604020202020204"/>
              </a:endParaRPr>
            </a:p>
          </p:txBody>
        </p:sp>
        <p:pic>
          <p:nvPicPr>
            <p:cNvPr id="14" name="图片 13" descr="KNOXGEN LOG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53" y="1646"/>
              <a:ext cx="1847" cy="20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16*472"/>
  <p:tag name="TABLE_ENDDRAG_RECT" val="47*150*516*472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5695</Words>
  <Application>WPS 演示</Application>
  <PresentationFormat/>
  <Paragraphs>349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4" baseType="lpstr">
      <vt:lpstr>Arial</vt:lpstr>
      <vt:lpstr>宋体</vt:lpstr>
      <vt:lpstr>Wingdings</vt:lpstr>
      <vt:lpstr>Arial</vt:lpstr>
      <vt:lpstr>微软雅黑</vt:lpstr>
      <vt:lpstr>Wingdings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Word - MP-10P</dc:title>
  <dc:creator>Sean</dc:creator>
  <cp:lastModifiedBy>xela</cp:lastModifiedBy>
  <cp:revision>31</cp:revision>
  <dcterms:created xsi:type="dcterms:W3CDTF">2025-10-29T01:30:00Z</dcterms:created>
  <dcterms:modified xsi:type="dcterms:W3CDTF">2025-11-06T05:39:22Z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2025-11-01T01:26:18Z</vt:filetime>
  </property>
  <property fmtid="{D5CDD505-2E9C-101B-9397-08002B2CF9AE}" pid="4" name="ICV">
    <vt:lpwstr>6BBB528AAA64435DB849C71AB885FDD4_13</vt:lpwstr>
  </property>
  <property fmtid="{D5CDD505-2E9C-101B-9397-08002B2CF9AE}" pid="5" name="KSOProductBuildVer">
    <vt:lpwstr>2052-12.1.0.23125</vt:lpwstr>
  </property>
</Properties>
</file>