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60" r:id="rId4"/>
    <p:sldId id="257" r:id="rId5"/>
    <p:sldId id="258" r:id="rId6"/>
    <p:sldId id="259" r:id="rId7"/>
  </p:sldIdLst>
  <p:sldSz cx="755904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236" y="1143000"/>
            <a:ext cx="218152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531495" y="1894840"/>
            <a:ext cx="3773805" cy="2880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KNOX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Power provides one-source responsibility for the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generating system and accessories.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and its components are prototype-tested,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factory-built, and production-tested.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generator set complies with ISO 8528-5, Class G3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requirements for transient performance.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accepts rated load in one step.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50Hz generator set engine is certified by the Environmental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 Agency (EU or MEP) to conform to EU2、EU3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nonroad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emissions regulations.(≤560KW)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A one-year limited warranty covers all systems and components.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Two-, five-, and ten-year extended warranties are also available.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89280" y="5319395"/>
          <a:ext cx="3090545" cy="2136775"/>
        </p:xfrm>
        <a:graphic>
          <a:graphicData uri="http://schemas.openxmlformats.org/drawingml/2006/table">
            <a:tbl>
              <a:tblPr/>
              <a:tblGrid>
                <a:gridCol w="1983740"/>
                <a:gridCol w="1106805"/>
              </a:tblGrid>
              <a:tr h="177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" algn="l" rtl="0" eaLnBrk="0">
                        <a:lnSpc>
                          <a:spcPct val="8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Output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Frequency</a:t>
                      </a:r>
                      <a:r>
                        <a:rPr lang="en-US"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endParaRPr lang="en-US" sz="1000" kern="0" spc="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95"/>
                        </a:lnSpc>
                      </a:pPr>
                      <a:r>
                        <a:rPr lang="en-US"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60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Hz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Speed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RPM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7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Prime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8.6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8.6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1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Standby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9.5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9.5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 Voltage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120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/2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55"/>
                        </a:lnSpc>
                      </a:pP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6000"/>
                        </a:lnSpc>
                      </a:pP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9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3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35"/>
                        </a:lnSpc>
                      </a:pP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622935" y="6877685"/>
          <a:ext cx="2849880" cy="902335"/>
        </p:xfrm>
        <a:graphic>
          <a:graphicData uri="http://schemas.openxmlformats.org/drawingml/2006/table">
            <a:tbl>
              <a:tblPr/>
              <a:tblGrid>
                <a:gridCol w="1134745"/>
                <a:gridCol w="972185"/>
                <a:gridCol w="742950"/>
              </a:tblGrid>
              <a:tr h="158114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Genset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85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93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183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209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620"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Length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(L)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60"/>
                        </a:lnSpc>
                      </a:pPr>
                      <a:endParaRPr lang="en-US" sz="100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6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686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Width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(W)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6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000" algn="l" rtl="0" eaLnBrk="0">
                        <a:lnSpc>
                          <a:spcPts val="136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805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8890" algn="l" rtl="0" eaLnBrk="0">
                        <a:lnSpc>
                          <a:spcPts val="137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Height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(H)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7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7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050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ts val="1315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Gross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Weight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kg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1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635" algn="l" rtl="0" eaLnBrk="0">
                        <a:lnSpc>
                          <a:spcPts val="1315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618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textbox 20"/>
          <p:cNvSpPr/>
          <p:nvPr/>
        </p:nvSpPr>
        <p:spPr>
          <a:xfrm>
            <a:off x="449580" y="1572260"/>
            <a:ext cx="3740785" cy="19050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General</a:t>
            </a:r>
            <a:r>
              <a:rPr sz="1200" b="1" kern="0" spc="8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Features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2" name="textbox 22"/>
          <p:cNvSpPr/>
          <p:nvPr/>
        </p:nvSpPr>
        <p:spPr>
          <a:xfrm>
            <a:off x="520700" y="5002530"/>
            <a:ext cx="3669665" cy="17970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" algn="l" rtl="0" eaLnBrk="0">
              <a:lnSpc>
                <a:spcPct val="73000"/>
              </a:lnSpc>
              <a:spcBef>
                <a:spcPts val="0"/>
              </a:spcBef>
            </a:pPr>
            <a:r>
              <a:rPr lang="en-US"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Technical</a:t>
            </a:r>
            <a:r>
              <a:rPr sz="1200" b="1" kern="0" spc="1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</a:t>
            </a:r>
            <a:endParaRPr sz="1200" b="1" kern="0" spc="-2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520700" y="6546850"/>
            <a:ext cx="3670300" cy="20828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r>
              <a:rPr lang="en-US" sz="200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95" algn="l" rtl="0" eaLnBrk="0">
              <a:lnSpc>
                <a:spcPct val="78000"/>
              </a:lnSpc>
              <a:spcBef>
                <a:spcPts val="0"/>
              </a:spcBef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Dimension and Weight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8" name="textbox 28"/>
          <p:cNvSpPr/>
          <p:nvPr/>
        </p:nvSpPr>
        <p:spPr>
          <a:xfrm>
            <a:off x="4914628" y="1922721"/>
            <a:ext cx="2054860" cy="139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5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PHOTO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REFERENCE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 descr="Perkins-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85" y="2472690"/>
            <a:ext cx="2397760" cy="206946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64185" y="812165"/>
            <a:ext cx="6439535" cy="428625"/>
            <a:chOff x="759" y="1279"/>
            <a:chExt cx="10141" cy="675"/>
          </a:xfrm>
        </p:grpSpPr>
        <p:sp>
          <p:nvSpPr>
            <p:cNvPr id="11" name="textbox 14"/>
            <p:cNvSpPr/>
            <p:nvPr/>
          </p:nvSpPr>
          <p:spPr>
            <a:xfrm>
              <a:off x="3790" y="1441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27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KDE10SS-6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pic>
        <p:nvPicPr>
          <p:cNvPr id="27" name="图片 26" descr="KDE20S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035" y="4987925"/>
            <a:ext cx="2640965" cy="1741805"/>
          </a:xfrm>
          <a:prstGeom prst="rect">
            <a:avLst/>
          </a:prstGeom>
        </p:spPr>
      </p:pic>
      <p:pic>
        <p:nvPicPr>
          <p:cNvPr id="29" name="picture 1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40690" y="8000365"/>
            <a:ext cx="6612255" cy="1932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/>
          <p:nvPr/>
        </p:nvSpPr>
        <p:spPr>
          <a:xfrm>
            <a:off x="449580" y="1629410"/>
            <a:ext cx="6550025" cy="25019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24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Engine Specifications</a:t>
            </a:r>
            <a:endParaRPr lang="en-US" altLang="zh-CN"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4185" y="943610"/>
            <a:ext cx="6439535" cy="325755"/>
            <a:chOff x="759" y="1426"/>
            <a:chExt cx="10141" cy="513"/>
          </a:xfrm>
        </p:grpSpPr>
        <p:sp>
          <p:nvSpPr>
            <p:cNvPr id="11" name="textbox 14"/>
            <p:cNvSpPr/>
            <p:nvPr/>
          </p:nvSpPr>
          <p:spPr>
            <a:xfrm>
              <a:off x="3812" y="1426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KDE10SS-6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15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1980" y="1965325"/>
          <a:ext cx="6558915" cy="7409180"/>
        </p:xfrm>
        <a:graphic>
          <a:graphicData uri="http://schemas.openxmlformats.org/drawingml/2006/table">
            <a:tbl>
              <a:tblPr/>
              <a:tblGrid>
                <a:gridCol w="2931160"/>
                <a:gridCol w="3575050"/>
                <a:gridCol w="52705"/>
              </a:tblGrid>
              <a:tr h="625094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Brand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Cylinder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No.&amp; Configuration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Working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Bore x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Stroke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Displacement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Compression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Ratio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Power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Speed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Lubrication System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Oil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 Oil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Capaci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Battery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city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umption 25%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KNOX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38</a:t>
                      </a:r>
                      <a:r>
                        <a:rPr lang="en-US"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8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 cylinde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Naturally Aspirate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</a:t>
                      </a: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x90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mm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1.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357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18</a:t>
                      </a:r>
                      <a:endParaRPr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</a:t>
                      </a: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kW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00</a:t>
                      </a:r>
                      <a:endParaRPr sz="10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Splash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ion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Conforms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above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CD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class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or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SAE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10W-30,</a:t>
                      </a:r>
                      <a:r>
                        <a:rPr sz="10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15W-40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4.5L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6-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QW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-36(312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)*1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:0#(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Summer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),-10#(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Winter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35#(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Cold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1.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79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79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3.</a:t>
                      </a:r>
                      <a:r>
                        <a:rPr sz="10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lang="en-US" sz="10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34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69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/>
          <p:nvPr/>
        </p:nvSpPr>
        <p:spPr>
          <a:xfrm>
            <a:off x="715010" y="1827530"/>
            <a:ext cx="5925820" cy="1751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H insulation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IP23 Protection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Automatic Voltage Regulator (AVR)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Optional for small gensets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Single bearing alternator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F or class B temperature rise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Digital Voltage Regulator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Double bearing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Anti-Condensation Heater 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IP41 Protection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513842" y="1528445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b="1" kern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Alternator</a:t>
            </a:r>
            <a:r>
              <a:rPr lang="en-US" sz="1200" b="1" kern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tion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1929257" y="10065385"/>
            <a:ext cx="3580130" cy="193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2920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7525" y="964565"/>
            <a:ext cx="6439535" cy="325755"/>
            <a:chOff x="759" y="1437"/>
            <a:chExt cx="10141" cy="513"/>
          </a:xfrm>
        </p:grpSpPr>
        <p:sp>
          <p:nvSpPr>
            <p:cNvPr id="4" name="textbox 14"/>
            <p:cNvSpPr/>
            <p:nvPr/>
          </p:nvSpPr>
          <p:spPr>
            <a:xfrm>
              <a:off x="3838" y="1437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5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KDE10SS-6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8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2" name="图片 11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sp>
        <p:nvSpPr>
          <p:cNvPr id="2" name="textbox 36"/>
          <p:cNvSpPr/>
          <p:nvPr/>
        </p:nvSpPr>
        <p:spPr>
          <a:xfrm>
            <a:off x="715010" y="4088765"/>
            <a:ext cx="5925820" cy="1029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155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Maintenance-free and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anti-explo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sion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 breaker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ABB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brea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ker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ATS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 charg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GMS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monitoring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42"/>
          <p:cNvSpPr/>
          <p:nvPr/>
        </p:nvSpPr>
        <p:spPr>
          <a:xfrm>
            <a:off x="513842" y="381508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Electrical system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" name="textbox 36"/>
          <p:cNvSpPr/>
          <p:nvPr/>
        </p:nvSpPr>
        <p:spPr>
          <a:xfrm>
            <a:off x="715010" y="5533390"/>
            <a:ext cx="5925820" cy="764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Engine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Gensets operation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Tool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kit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" name="textbox 42"/>
          <p:cNvSpPr/>
          <p:nvPr/>
        </p:nvSpPr>
        <p:spPr>
          <a:xfrm>
            <a:off x="513842" y="525780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Packing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" name="textbox 36"/>
          <p:cNvSpPr/>
          <p:nvPr/>
        </p:nvSpPr>
        <p:spPr>
          <a:xfrm>
            <a:off x="715010" y="6661150"/>
            <a:ext cx="5925820" cy="14693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Forklift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poc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kets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Pulling slots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6000"/>
              </a:lnSpc>
              <a:spcBef>
                <a:spcPts val="220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Earth wire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10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Built-in anti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vibration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mountings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3000"/>
              </a:lnSpc>
              <a:spcBef>
                <a:spcPts val="135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Fuel outlet value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fuel tank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Enlarged fuel ta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nk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Separated fuel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tank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" name="textbox 42"/>
          <p:cNvSpPr/>
          <p:nvPr/>
        </p:nvSpPr>
        <p:spPr>
          <a:xfrm>
            <a:off x="513842" y="633476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Baseframe</a:t>
            </a:r>
            <a:endParaRPr lang="en-US" sz="1200" b="1" kern="0" spc="40" dirty="0">
              <a:solidFill>
                <a:srgbClr val="0D0D0D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" name="textbox 36"/>
          <p:cNvSpPr/>
          <p:nvPr/>
        </p:nvSpPr>
        <p:spPr>
          <a:xfrm>
            <a:off x="715010" y="8469630"/>
            <a:ext cx="5925820" cy="1056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200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We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atherproof &amp; sound-attenated canopy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Sound-absorbing material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  <a:spcBef>
                <a:spcPts val="125"/>
              </a:spcBef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Lifting lug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Emergency stop button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Inside silencer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" name="textbox 42"/>
          <p:cNvSpPr/>
          <p:nvPr/>
        </p:nvSpPr>
        <p:spPr>
          <a:xfrm>
            <a:off x="513842" y="814324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Canopy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8"/>
          <p:cNvSpPr/>
          <p:nvPr/>
        </p:nvSpPr>
        <p:spPr>
          <a:xfrm>
            <a:off x="478790" y="4451985"/>
            <a:ext cx="6661785" cy="2193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52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Using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microprocessor as a core,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graphics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LCD wi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big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screenand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backlight,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touch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operation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Have a</a:t>
            </a:r>
            <a:r>
              <a:rPr sz="9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RS485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port,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communicate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set from the front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panel, 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by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SG72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Security password-protected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gramming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levels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use digital modulation, with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high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reliability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stability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speed/frequency detecting units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accurately judge</a:t>
            </a:r>
            <a:endParaRPr sz="9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the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states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such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as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crank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success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and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Power supply range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 wide, accommodating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different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startin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voltage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environment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watch dog 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never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dead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halt,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ensuring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smooth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program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execution</a:t>
            </a:r>
            <a:endParaRPr sz="9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Modular configuration design, inserted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connection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terminals, flush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compact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structure,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easy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06650" y="1983740"/>
            <a:ext cx="2670175" cy="2011045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450342" y="150520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300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9000"/>
              </a:lnSpc>
            </a:pPr>
            <a:r>
              <a:rPr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Control System</a:t>
            </a:r>
            <a:endParaRPr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2124075" y="10084435"/>
            <a:ext cx="3469005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474190" y="4281756"/>
            <a:ext cx="3921759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20650" algn="l" rtl="0" eaLnBrk="0">
              <a:lnSpc>
                <a:spcPct val="79000"/>
              </a:lnSpc>
              <a:spcBef>
                <a:spcPts val="370"/>
              </a:spcBef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1200" b="1" kern="0" spc="1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Features</a:t>
            </a:r>
            <a:endParaRPr sz="1200" b="1" kern="0" spc="-2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67995" y="951865"/>
            <a:ext cx="6453505" cy="412115"/>
            <a:chOff x="737" y="1415"/>
            <a:chExt cx="10163" cy="649"/>
          </a:xfrm>
        </p:grpSpPr>
        <p:sp>
          <p:nvSpPr>
            <p:cNvPr id="11" name="textbox 14"/>
            <p:cNvSpPr/>
            <p:nvPr/>
          </p:nvSpPr>
          <p:spPr>
            <a:xfrm>
              <a:off x="3838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37" y="1585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KDE10SS-6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90" name="table 90"/>
          <p:cNvGraphicFramePr>
            <a:graphicFrameLocks noGrp="1"/>
          </p:cNvGraphicFramePr>
          <p:nvPr/>
        </p:nvGraphicFramePr>
        <p:xfrm>
          <a:off x="2944203" y="7122248"/>
          <a:ext cx="4076700" cy="1765935"/>
        </p:xfrm>
        <a:graphic>
          <a:graphicData uri="http://schemas.openxmlformats.org/drawingml/2006/table">
            <a:tbl>
              <a:tblPr/>
              <a:tblGrid>
                <a:gridCol w="2066925"/>
                <a:gridCol w="2009775"/>
              </a:tblGrid>
              <a:tr h="17659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  <a:spcBef>
                          <a:spcPts val="76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4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48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39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175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 appar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(kVA)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po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wer factor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s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tarts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hour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ts val="1225"/>
                        </a:lnSpc>
                        <a:spcBef>
                          <a:spcPts val="55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Cumulate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elec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tric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energy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(kWh)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66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t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emperature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78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pressure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fuel level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Start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8" name="textbox 98"/>
          <p:cNvSpPr/>
          <p:nvPr/>
        </p:nvSpPr>
        <p:spPr>
          <a:xfrm>
            <a:off x="585177" y="6860311"/>
            <a:ext cx="1562735" cy="2644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ct val="73000"/>
              </a:lnSpc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Protection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90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 engine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temperature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77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Low oil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pressu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50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spee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Loss of speed signal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freq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fr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un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4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current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spcBef>
                <a:spcPts val="83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Fail to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Auxili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ary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inputs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2936875" y="6860540"/>
            <a:ext cx="3172460" cy="17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solidFill>
                <a:schemeClr val="accent1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200" b="1" kern="0" spc="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Precision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measure and</a:t>
            </a:r>
            <a:r>
              <a:rPr sz="1200" b="1" kern="0" spc="4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display</a:t>
            </a:r>
            <a:r>
              <a:rPr sz="1200" b="1" kern="0" spc="5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lang="en-US"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controller</a:t>
            </a:r>
            <a:endParaRPr lang="en-US" sz="1200" b="1" kern="0" spc="-1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able 86"/>
          <p:cNvGraphicFramePr>
            <a:graphicFrameLocks noGrp="1"/>
          </p:cNvGraphicFramePr>
          <p:nvPr/>
        </p:nvGraphicFramePr>
        <p:xfrm>
          <a:off x="518990" y="1960819"/>
          <a:ext cx="6184900" cy="2332990"/>
        </p:xfrm>
        <a:graphic>
          <a:graphicData uri="http://schemas.openxmlformats.org/drawingml/2006/table">
            <a:tbl>
              <a:tblPr/>
              <a:tblGrid>
                <a:gridCol w="2027555"/>
                <a:gridCol w="1988185"/>
                <a:gridCol w="2169160"/>
              </a:tblGrid>
              <a:tr h="160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" algn="l" rtl="0" eaLnBrk="0">
                        <a:lnSpc>
                          <a:spcPct val="82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Engine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Syst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574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Control System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Jacket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Daily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Remo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Separator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External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AMF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Functi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on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Pump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Filling System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Para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lleling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Level Sensor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Transfer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Switch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ATS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Charger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1395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ABB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breaker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Alternator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73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Enclosure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939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Available V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oltages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Anti Condensation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Heater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Rainproof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440/254V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Permanent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Magnet Generator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Rental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415/240V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Winding Temp Sens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Mobile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380/220V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8" name="textbox 88"/>
          <p:cNvSpPr/>
          <p:nvPr/>
        </p:nvSpPr>
        <p:spPr>
          <a:xfrm>
            <a:off x="439241" y="6693366"/>
            <a:ext cx="6415404" cy="995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6985" algn="l" rtl="0" eaLnBrk="0">
              <a:lnSpc>
                <a:spcPct val="130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provides a full line of bran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 new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quality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products.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Each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every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unit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strictly factory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tested.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-6985" algn="l" rtl="0" eaLnBrk="0">
              <a:lnSpc>
                <a:spcPct val="124000"/>
              </a:lnSpc>
              <a:spcBef>
                <a:spcPts val="1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according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conditions: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months,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counted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day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sold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first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buyer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B.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year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installation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 C.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1000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running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hours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(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accumulated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);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subject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earlier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ts val="1395"/>
              </a:lnSpc>
              <a:spcBef>
                <a:spcPts val="135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 and spare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 are available from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or d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istributors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your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location.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0" name="textbox 90"/>
          <p:cNvSpPr/>
          <p:nvPr/>
        </p:nvSpPr>
        <p:spPr>
          <a:xfrm>
            <a:off x="437515" y="5186680"/>
            <a:ext cx="6417310" cy="6388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Generator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Set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ISO9001, CE ，BS5000, ISO 8528, ISO 3046, IEC 60034, NEMA MG-1.22.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Engine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ISO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3046,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5514,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DIN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6271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Alternator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60034,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IEC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5000,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NEMA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1-32,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VDE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0530,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CSA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22.2-100,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1359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2" name="textbox 102"/>
          <p:cNvSpPr/>
          <p:nvPr/>
        </p:nvSpPr>
        <p:spPr>
          <a:xfrm>
            <a:off x="1966214" y="10055860"/>
            <a:ext cx="3561080" cy="210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70" name="textbox 70"/>
          <p:cNvSpPr/>
          <p:nvPr/>
        </p:nvSpPr>
        <p:spPr>
          <a:xfrm>
            <a:off x="450342" y="146964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40"/>
              </a:lnSpc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Optional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70"/>
          <p:cNvSpPr/>
          <p:nvPr/>
        </p:nvSpPr>
        <p:spPr>
          <a:xfrm>
            <a:off x="431927" y="478053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Reference Standards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" name="textbox 70"/>
          <p:cNvSpPr/>
          <p:nvPr/>
        </p:nvSpPr>
        <p:spPr>
          <a:xfrm>
            <a:off x="431927" y="6287389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1965" y="912495"/>
            <a:ext cx="6439535" cy="325755"/>
            <a:chOff x="759" y="1437"/>
            <a:chExt cx="10141" cy="513"/>
          </a:xfrm>
        </p:grpSpPr>
        <p:sp>
          <p:nvSpPr>
            <p:cNvPr id="11" name="textbox 14"/>
            <p:cNvSpPr/>
            <p:nvPr/>
          </p:nvSpPr>
          <p:spPr>
            <a:xfrm>
              <a:off x="3812" y="1437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KDE10SS-6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4" name="图片 13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16*472"/>
  <p:tag name="TABLE_ENDDRAG_RECT" val="47*150*516*47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5723</Words>
  <Application>WPS 演示</Application>
  <PresentationFormat/>
  <Paragraphs>348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Arial</vt:lpstr>
      <vt:lpstr>微软雅黑</vt:lpstr>
      <vt:lpstr>Wingdings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MP-10P</dc:title>
  <dc:creator>Sean</dc:creator>
  <cp:lastModifiedBy>L</cp:lastModifiedBy>
  <cp:revision>20</cp:revision>
  <dcterms:created xsi:type="dcterms:W3CDTF">2025-10-29T01:30:00Z</dcterms:created>
  <dcterms:modified xsi:type="dcterms:W3CDTF">2025-11-06T06:17:03Z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wqlLaW5nc29mdCBQREYgdG8gV1BTIDExNQ</vt:lpwstr>
  </property>
  <property fmtid="{D5CDD505-2E9C-101B-9397-08002B2CF9AE}" pid="3" name="Created">
    <vt:filetime>2025-11-01T17:26:18Z</vt:filetime>
  </property>
  <property fmtid="{D5CDD505-2E9C-101B-9397-08002B2CF9AE}" pid="4" name="ICV">
    <vt:lpwstr>92EE96276690433D8EBF280744A5086A_13</vt:lpwstr>
  </property>
  <property fmtid="{D5CDD505-2E9C-101B-9397-08002B2CF9AE}" pid="5" name="KSOProductBuildVer">
    <vt:lpwstr>2052-12.1.0.23542</vt:lpwstr>
  </property>
</Properties>
</file>